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661" r:id="rId2"/>
  </p:sldMasterIdLst>
  <p:notesMasterIdLst>
    <p:notesMasterId r:id="rId9"/>
  </p:notesMasterIdLst>
  <p:sldIdLst>
    <p:sldId id="256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4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8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0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46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99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08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8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2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4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4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5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6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6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11/25/2022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8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46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7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7C80B9C-CCB9-42D2-B7D6-BDA09F3EA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n abstract genetic concept">
            <a:extLst>
              <a:ext uri="{FF2B5EF4-FFF2-40B4-BE49-F238E27FC236}">
                <a16:creationId xmlns:a16="http://schemas.microsoft.com/office/drawing/2014/main" id="{347D6944-1743-A046-1341-1E0B124A7A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25613" b="1813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3B47ED-EC8A-C405-CC8A-180E33A739B8}"/>
              </a:ext>
            </a:extLst>
          </p:cNvPr>
          <p:cNvSpPr/>
          <p:nvPr/>
        </p:nvSpPr>
        <p:spPr>
          <a:xfrm>
            <a:off x="-174661" y="0"/>
            <a:ext cx="12678310" cy="25890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E99BB92C-32F3-8CFB-2B7C-1EDFB0917909}"/>
              </a:ext>
            </a:extLst>
          </p:cNvPr>
          <p:cNvSpPr txBox="1"/>
          <p:nvPr/>
        </p:nvSpPr>
        <p:spPr>
          <a:xfrm>
            <a:off x="-51371" y="381790"/>
            <a:ext cx="12294741" cy="20274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808"/>
              </a:lnSpc>
            </a:pPr>
            <a:r>
              <a:rPr lang="vi-VN" sz="5400" dirty="0">
                <a:solidFill>
                  <a:schemeClr val="bg1"/>
                </a:solidFill>
                <a:latin typeface="iCiel Mijas" panose="02000506000000020004" pitchFamily="50" charset="0"/>
              </a:rPr>
              <a:t>CHỦ </a:t>
            </a:r>
            <a:r>
              <a:rPr lang="vi-VN" sz="5400">
                <a:solidFill>
                  <a:schemeClr val="bg1"/>
                </a:solidFill>
                <a:latin typeface="iCiel Mijas" panose="02000506000000020004" pitchFamily="50" charset="0"/>
              </a:rPr>
              <a:t>ĐỀ </a:t>
            </a:r>
            <a:r>
              <a:rPr lang="vi-VN" sz="8000">
                <a:solidFill>
                  <a:srgbClr val="FFFF00"/>
                </a:solidFill>
                <a:latin typeface="iCiel Mijas" panose="02000506000000020004" pitchFamily="50" charset="0"/>
              </a:rPr>
              <a:t>A</a:t>
            </a:r>
            <a:endParaRPr lang="en-US" sz="5400">
              <a:solidFill>
                <a:srgbClr val="FFFF00"/>
              </a:solidFill>
              <a:latin typeface="iCiel Mijas" panose="02000506000000020004" pitchFamily="50" charset="0"/>
            </a:endParaRPr>
          </a:p>
          <a:p>
            <a:pPr algn="ctr">
              <a:lnSpc>
                <a:spcPts val="7808"/>
              </a:lnSpc>
            </a:pPr>
            <a:r>
              <a:rPr lang="vi-VN" sz="5400">
                <a:solidFill>
                  <a:schemeClr val="bg1"/>
                </a:solidFill>
                <a:latin typeface="iCiel Mijas" panose="02000506000000020004" pitchFamily="50" charset="0"/>
              </a:rPr>
              <a:t> </a:t>
            </a:r>
            <a:r>
              <a:rPr lang="vi-VN" sz="5400" dirty="0">
                <a:solidFill>
                  <a:schemeClr val="bg1"/>
                </a:solidFill>
                <a:latin typeface="iCiel Mijas" panose="02000506000000020004" pitchFamily="50" charset="0"/>
              </a:rPr>
              <a:t>MÁY TÍNH VÀ CỘNG ĐỒNG</a:t>
            </a:r>
            <a:endParaRPr lang="en-US" sz="5400" dirty="0">
              <a:solidFill>
                <a:schemeClr val="bg1"/>
              </a:solidFill>
              <a:latin typeface="iCiel Mijas" panose="02000506000000020004" pitchFamily="50" charset="0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2888C817-B1C4-8E44-7F61-59F3689BA27A}"/>
              </a:ext>
            </a:extLst>
          </p:cNvPr>
          <p:cNvSpPr txBox="1"/>
          <p:nvPr/>
        </p:nvSpPr>
        <p:spPr>
          <a:xfrm>
            <a:off x="1031133" y="2793655"/>
            <a:ext cx="11160868" cy="30360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500"/>
              </a:lnSpc>
            </a:pPr>
            <a:r>
              <a:rPr lang="vi-VN" sz="6000" b="1">
                <a:solidFill>
                  <a:srgbClr val="C00000"/>
                </a:solidFill>
                <a:latin typeface="iCiel Mijas" panose="02000506000000020004" pitchFamily="50" charset="0"/>
              </a:rPr>
              <a:t>Bài 1</a:t>
            </a:r>
            <a:r>
              <a:rPr lang="en-US" sz="6000" b="1">
                <a:solidFill>
                  <a:srgbClr val="C00000"/>
                </a:solidFill>
                <a:latin typeface="iCiel Mijas" panose="02000506000000020004" pitchFamily="50" charset="0"/>
              </a:rPr>
              <a:t>. </a:t>
            </a:r>
            <a:r>
              <a:rPr lang="vi-VN" sz="6000" b="1">
                <a:solidFill>
                  <a:srgbClr val="C00000"/>
                </a:solidFill>
                <a:latin typeface="iCiel Mijas" panose="02000506000000020004" pitchFamily="50" charset="0"/>
              </a:rPr>
              <a:t>THÔNG TIN – THU NHẬN VÀ XỬ LÍ THÔNG TIN</a:t>
            </a:r>
            <a:endParaRPr lang="vi-VN" sz="6000" b="1" dirty="0">
              <a:solidFill>
                <a:srgbClr val="C00000"/>
              </a:solidFill>
              <a:latin typeface="iCiel Mijas" panose="02000506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1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ED6D074-A5E9-4040-9A92-7CD5F68AC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n abstract genetic concept">
            <a:extLst>
              <a:ext uri="{FF2B5EF4-FFF2-40B4-BE49-F238E27FC236}">
                <a16:creationId xmlns:a16="http://schemas.microsoft.com/office/drawing/2014/main" id="{BA02CEB1-F54A-D93A-12A9-435D0683CF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24459" b="1929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364144C-8BB1-450F-812B-D7D09A795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2000" cy="4604516"/>
          </a:xfrm>
          <a:prstGeom prst="rect">
            <a:avLst/>
          </a:prstGeom>
          <a:gradFill>
            <a:gsLst>
              <a:gs pos="7000">
                <a:srgbClr val="000000">
                  <a:alpha val="0"/>
                </a:srgbClr>
              </a:gs>
              <a:gs pos="56000">
                <a:srgbClr val="000000">
                  <a:alpha val="56000"/>
                </a:srgbClr>
              </a:gs>
              <a:gs pos="100000">
                <a:srgbClr val="000000">
                  <a:alpha val="6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6E2398BC-6F70-FAF2-9F86-E14FEEEE0155}"/>
              </a:ext>
            </a:extLst>
          </p:cNvPr>
          <p:cNvSpPr txBox="1"/>
          <p:nvPr/>
        </p:nvSpPr>
        <p:spPr>
          <a:xfrm>
            <a:off x="-153384" y="169603"/>
            <a:ext cx="7983941" cy="11908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solidFill>
                  <a:schemeClr val="bg1"/>
                </a:solidFill>
                <a:latin typeface="iCiel Mijas" panose="02000506000000020004" pitchFamily="50" charset="0"/>
                <a:ea typeface="+mj-ea"/>
                <a:cs typeface="+mj-cs"/>
              </a:rPr>
              <a:t>1. Thông tin và thu nhận thông tin</a:t>
            </a:r>
          </a:p>
        </p:txBody>
      </p:sp>
      <p:pic>
        <p:nvPicPr>
          <p:cNvPr id="21" name="Picture 2" descr="Đại lý phân phối biển báo giao thông cấm rẽ trái">
            <a:extLst>
              <a:ext uri="{FF2B5EF4-FFF2-40B4-BE49-F238E27FC236}">
                <a16:creationId xmlns:a16="http://schemas.microsoft.com/office/drawing/2014/main" id="{4947F6EF-8C29-6561-531A-17A3F5296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93" y="3151787"/>
            <a:ext cx="3531393" cy="353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Biển Hiệu Lệnh 301e Các Xe Chỉ Được Rẽ Trái | Biển Báo Hiệu Đường Bộ | Bảng  Báo Hiệu Giao Thông | Biển Chỉ Dẫn | Bảng Tên Đường">
            <a:extLst>
              <a:ext uri="{FF2B5EF4-FFF2-40B4-BE49-F238E27FC236}">
                <a16:creationId xmlns:a16="http://schemas.microsoft.com/office/drawing/2014/main" id="{C57A9529-F679-A395-EB94-09BE368B9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67" b="97778" l="2667" r="96000">
                        <a14:foregroundMark x1="44000" y1="21333" x2="44000" y2="21333"/>
                        <a14:foregroundMark x1="62667" y1="16889" x2="72889" y2="57778"/>
                        <a14:foregroundMark x1="72889" y1="57778" x2="71556" y2="71556"/>
                        <a14:foregroundMark x1="60889" y1="19556" x2="23556" y2="21778"/>
                        <a14:foregroundMark x1="52889" y1="8000" x2="68444" y2="13333"/>
                        <a14:foregroundMark x1="68444" y1="13333" x2="96444" y2="38667"/>
                        <a14:foregroundMark x1="62667" y1="3111" x2="36889" y2="10667"/>
                        <a14:foregroundMark x1="27556" y1="10222" x2="29333" y2="77333"/>
                        <a14:foregroundMark x1="29333" y1="77333" x2="34222" y2="83556"/>
                        <a14:foregroundMark x1="77333" y1="77333" x2="35556" y2="80889"/>
                        <a14:foregroundMark x1="57778" y1="57333" x2="3111" y2="50667"/>
                        <a14:foregroundMark x1="31111" y1="20000" x2="22667" y2="40000"/>
                        <a14:foregroundMark x1="22667" y1="40000" x2="36000" y2="91111"/>
                        <a14:foregroundMark x1="36000" y1="91111" x2="67111" y2="57333"/>
                        <a14:foregroundMark x1="67111" y1="57333" x2="52444" y2="30667"/>
                        <a14:foregroundMark x1="52444" y1="30667" x2="46667" y2="34222"/>
                        <a14:foregroundMark x1="34667" y1="24444" x2="19111" y2="37778"/>
                        <a14:foregroundMark x1="19111" y1="37778" x2="40444" y2="80889"/>
                        <a14:foregroundMark x1="40444" y1="80889" x2="62222" y2="48000"/>
                        <a14:foregroundMark x1="62222" y1="48000" x2="56444" y2="36889"/>
                        <a14:foregroundMark x1="42222" y1="20444" x2="44444" y2="36000"/>
                        <a14:foregroundMark x1="44444" y1="36000" x2="51556" y2="32889"/>
                        <a14:foregroundMark x1="36889" y1="7556" x2="14667" y2="32889"/>
                        <a14:foregroundMark x1="14667" y1="32889" x2="10667" y2="48444"/>
                        <a14:foregroundMark x1="10667" y1="48444" x2="13778" y2="65333"/>
                        <a14:foregroundMark x1="13778" y1="65333" x2="21333" y2="77778"/>
                        <a14:foregroundMark x1="21333" y1="77778" x2="34667" y2="86667"/>
                        <a14:foregroundMark x1="34667" y1="86667" x2="48444" y2="89333"/>
                        <a14:foregroundMark x1="48444" y1="89333" x2="64889" y2="88889"/>
                        <a14:foregroundMark x1="64889" y1="88889" x2="84444" y2="71556"/>
                        <a14:foregroundMark x1="84444" y1="71556" x2="88000" y2="39111"/>
                        <a14:foregroundMark x1="88000" y1="39111" x2="86667" y2="28889"/>
                        <a14:foregroundMark x1="90667" y1="40000" x2="92444" y2="65333"/>
                        <a14:foregroundMark x1="92444" y1="65333" x2="88444" y2="74222"/>
                        <a14:foregroundMark x1="68889" y1="94222" x2="41333" y2="97778"/>
                        <a14:foregroundMark x1="41333" y1="97778" x2="30667" y2="94222"/>
                        <a14:foregroundMark x1="76000" y1="28889" x2="76444" y2="47556"/>
                        <a14:foregroundMark x1="76444" y1="47556" x2="76444" y2="47556"/>
                        <a14:foregroundMark x1="76000" y1="82667" x2="77333" y2="84000"/>
                        <a14:foregroundMark x1="76444" y1="85333" x2="77778" y2="84889"/>
                        <a14:foregroundMark x1="79111" y1="88000" x2="79111" y2="88936"/>
                        <a14:foregroundMark x1="64889" y1="22222" x2="77778" y2="42667"/>
                        <a14:foregroundMark x1="77778" y1="42667" x2="69333" y2="23111"/>
                        <a14:foregroundMark x1="69333" y1="23111" x2="70222" y2="16889"/>
                        <a14:backgroundMark x1="78667" y1="92000" x2="78667" y2="92000"/>
                        <a14:backgroundMark x1="76444" y1="93778" x2="80000" y2="9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752" y="3750522"/>
            <a:ext cx="2838360" cy="283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hought Bubble: Cloud 27">
            <a:extLst>
              <a:ext uri="{FF2B5EF4-FFF2-40B4-BE49-F238E27FC236}">
                <a16:creationId xmlns:a16="http://schemas.microsoft.com/office/drawing/2014/main" id="{AD7E0B16-E5D8-38CF-CA4B-3E84BFDB3F39}"/>
              </a:ext>
            </a:extLst>
          </p:cNvPr>
          <p:cNvSpPr/>
          <p:nvPr/>
        </p:nvSpPr>
        <p:spPr>
          <a:xfrm>
            <a:off x="4648191" y="1530070"/>
            <a:ext cx="7410449" cy="2214658"/>
          </a:xfrm>
          <a:prstGeom prst="cloudCallout">
            <a:avLst>
              <a:gd name="adj1" fmla="val -24019"/>
              <a:gd name="adj2" fmla="val 791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 thấy được THÔNG TIN gì từ hình dưới đây?</a:t>
            </a:r>
            <a:endParaRPr lang="en-US" sz="3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4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ED6D074-A5E9-4040-9A92-7CD5F68AC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n abstract genetic concept">
            <a:extLst>
              <a:ext uri="{FF2B5EF4-FFF2-40B4-BE49-F238E27FC236}">
                <a16:creationId xmlns:a16="http://schemas.microsoft.com/office/drawing/2014/main" id="{BA02CEB1-F54A-D93A-12A9-435D0683CF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24459" b="1929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364144C-8BB1-450F-812B-D7D09A795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2000" cy="4604516"/>
          </a:xfrm>
          <a:prstGeom prst="rect">
            <a:avLst/>
          </a:prstGeom>
          <a:gradFill>
            <a:gsLst>
              <a:gs pos="7000">
                <a:srgbClr val="000000">
                  <a:alpha val="0"/>
                </a:srgbClr>
              </a:gs>
              <a:gs pos="56000">
                <a:srgbClr val="000000">
                  <a:alpha val="56000"/>
                </a:srgbClr>
              </a:gs>
              <a:gs pos="100000">
                <a:srgbClr val="000000">
                  <a:alpha val="6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6E2398BC-6F70-FAF2-9F86-E14FEEEE0155}"/>
              </a:ext>
            </a:extLst>
          </p:cNvPr>
          <p:cNvSpPr txBox="1"/>
          <p:nvPr/>
        </p:nvSpPr>
        <p:spPr>
          <a:xfrm>
            <a:off x="-153384" y="169603"/>
            <a:ext cx="7983941" cy="11908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solidFill>
                  <a:schemeClr val="bg1"/>
                </a:solidFill>
                <a:latin typeface="iCiel Mijas" panose="02000506000000020004" pitchFamily="50" charset="0"/>
                <a:ea typeface="+mj-ea"/>
                <a:cs typeface="+mj-cs"/>
              </a:rPr>
              <a:t>1. Thông tin và thu nhận thông tin</a:t>
            </a:r>
          </a:p>
        </p:txBody>
      </p:sp>
      <p:pic>
        <p:nvPicPr>
          <p:cNvPr id="21" name="Picture 2" descr="Đại lý phân phối biển báo giao thông cấm rẽ trái">
            <a:extLst>
              <a:ext uri="{FF2B5EF4-FFF2-40B4-BE49-F238E27FC236}">
                <a16:creationId xmlns:a16="http://schemas.microsoft.com/office/drawing/2014/main" id="{4947F6EF-8C29-6561-531A-17A3F5296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93" y="3151787"/>
            <a:ext cx="3531393" cy="353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Biển Hiệu Lệnh 301e Các Xe Chỉ Được Rẽ Trái | Biển Báo Hiệu Đường Bộ | Bảng  Báo Hiệu Giao Thông | Biển Chỉ Dẫn | Bảng Tên Đường">
            <a:extLst>
              <a:ext uri="{FF2B5EF4-FFF2-40B4-BE49-F238E27FC236}">
                <a16:creationId xmlns:a16="http://schemas.microsoft.com/office/drawing/2014/main" id="{C57A9529-F679-A395-EB94-09BE368B9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67" b="97778" l="2667" r="96000">
                        <a14:foregroundMark x1="44000" y1="21333" x2="44000" y2="21333"/>
                        <a14:foregroundMark x1="62667" y1="16889" x2="72889" y2="57778"/>
                        <a14:foregroundMark x1="72889" y1="57778" x2="71556" y2="71556"/>
                        <a14:foregroundMark x1="60889" y1="19556" x2="23556" y2="21778"/>
                        <a14:foregroundMark x1="52889" y1="8000" x2="68444" y2="13333"/>
                        <a14:foregroundMark x1="68444" y1="13333" x2="96444" y2="38667"/>
                        <a14:foregroundMark x1="62667" y1="3111" x2="36889" y2="10667"/>
                        <a14:foregroundMark x1="27556" y1="10222" x2="29333" y2="77333"/>
                        <a14:foregroundMark x1="29333" y1="77333" x2="34222" y2="83556"/>
                        <a14:foregroundMark x1="77333" y1="77333" x2="35556" y2="80889"/>
                        <a14:foregroundMark x1="57778" y1="57333" x2="3111" y2="50667"/>
                        <a14:foregroundMark x1="31111" y1="20000" x2="22667" y2="40000"/>
                        <a14:foregroundMark x1="22667" y1="40000" x2="36000" y2="91111"/>
                        <a14:foregroundMark x1="36000" y1="91111" x2="67111" y2="57333"/>
                        <a14:foregroundMark x1="67111" y1="57333" x2="52444" y2="30667"/>
                        <a14:foregroundMark x1="52444" y1="30667" x2="46667" y2="34222"/>
                        <a14:foregroundMark x1="34667" y1="24444" x2="19111" y2="37778"/>
                        <a14:foregroundMark x1="19111" y1="37778" x2="40444" y2="80889"/>
                        <a14:foregroundMark x1="40444" y1="80889" x2="62222" y2="48000"/>
                        <a14:foregroundMark x1="62222" y1="48000" x2="56444" y2="36889"/>
                        <a14:foregroundMark x1="42222" y1="20444" x2="44444" y2="36000"/>
                        <a14:foregroundMark x1="44444" y1="36000" x2="51556" y2="32889"/>
                        <a14:foregroundMark x1="36889" y1="7556" x2="14667" y2="32889"/>
                        <a14:foregroundMark x1="14667" y1="32889" x2="10667" y2="48444"/>
                        <a14:foregroundMark x1="10667" y1="48444" x2="13778" y2="65333"/>
                        <a14:foregroundMark x1="13778" y1="65333" x2="21333" y2="77778"/>
                        <a14:foregroundMark x1="21333" y1="77778" x2="34667" y2="86667"/>
                        <a14:foregroundMark x1="34667" y1="86667" x2="48444" y2="89333"/>
                        <a14:foregroundMark x1="48444" y1="89333" x2="64889" y2="88889"/>
                        <a14:foregroundMark x1="64889" y1="88889" x2="84444" y2="71556"/>
                        <a14:foregroundMark x1="84444" y1="71556" x2="88000" y2="39111"/>
                        <a14:foregroundMark x1="88000" y1="39111" x2="86667" y2="28889"/>
                        <a14:foregroundMark x1="90667" y1="40000" x2="92444" y2="65333"/>
                        <a14:foregroundMark x1="92444" y1="65333" x2="88444" y2="74222"/>
                        <a14:foregroundMark x1="68889" y1="94222" x2="41333" y2="97778"/>
                        <a14:foregroundMark x1="41333" y1="97778" x2="30667" y2="94222"/>
                        <a14:foregroundMark x1="76000" y1="28889" x2="76444" y2="47556"/>
                        <a14:foregroundMark x1="76444" y1="47556" x2="76444" y2="47556"/>
                        <a14:foregroundMark x1="76000" y1="82667" x2="77333" y2="84000"/>
                        <a14:foregroundMark x1="76444" y1="85333" x2="77778" y2="84889"/>
                        <a14:foregroundMark x1="79111" y1="88000" x2="79111" y2="88936"/>
                        <a14:foregroundMark x1="64889" y1="22222" x2="77778" y2="42667"/>
                        <a14:foregroundMark x1="77778" y1="42667" x2="69333" y2="23111"/>
                        <a14:foregroundMark x1="69333" y1="23111" x2="70222" y2="16889"/>
                        <a14:backgroundMark x1="78667" y1="92000" x2="78667" y2="92000"/>
                        <a14:backgroundMark x1="76444" y1="93778" x2="80000" y2="9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752" y="3750522"/>
            <a:ext cx="2838360" cy="283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hought Bubble: Cloud 27">
            <a:extLst>
              <a:ext uri="{FF2B5EF4-FFF2-40B4-BE49-F238E27FC236}">
                <a16:creationId xmlns:a16="http://schemas.microsoft.com/office/drawing/2014/main" id="{AD7E0B16-E5D8-38CF-CA4B-3E84BFDB3F39}"/>
              </a:ext>
            </a:extLst>
          </p:cNvPr>
          <p:cNvSpPr/>
          <p:nvPr/>
        </p:nvSpPr>
        <p:spPr>
          <a:xfrm>
            <a:off x="4648191" y="1530070"/>
            <a:ext cx="7410449" cy="2214658"/>
          </a:xfrm>
          <a:prstGeom prst="cloudCallout">
            <a:avLst>
              <a:gd name="adj1" fmla="val -24019"/>
              <a:gd name="adj2" fmla="val 791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 THU NHẬN THÔNG TIN đó bằng cách nào?</a:t>
            </a:r>
          </a:p>
        </p:txBody>
      </p:sp>
    </p:spTree>
    <p:extLst>
      <p:ext uri="{BB962C8B-B14F-4D97-AF65-F5344CB8AC3E}">
        <p14:creationId xmlns:p14="http://schemas.microsoft.com/office/powerpoint/2010/main" val="124758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ED6D074-A5E9-4040-9A92-7CD5F68AC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n abstract genetic concept">
            <a:extLst>
              <a:ext uri="{FF2B5EF4-FFF2-40B4-BE49-F238E27FC236}">
                <a16:creationId xmlns:a16="http://schemas.microsoft.com/office/drawing/2014/main" id="{BA02CEB1-F54A-D93A-12A9-435D0683CF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24459" b="1929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364144C-8BB1-450F-812B-D7D09A795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7000">
                <a:srgbClr val="000000">
                  <a:alpha val="0"/>
                </a:srgbClr>
              </a:gs>
              <a:gs pos="56000">
                <a:srgbClr val="000000">
                  <a:alpha val="56000"/>
                </a:srgbClr>
              </a:gs>
              <a:gs pos="100000">
                <a:srgbClr val="000000">
                  <a:alpha val="6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6E2398BC-6F70-FAF2-9F86-E14FEEEE0155}"/>
              </a:ext>
            </a:extLst>
          </p:cNvPr>
          <p:cNvSpPr txBox="1"/>
          <p:nvPr/>
        </p:nvSpPr>
        <p:spPr>
          <a:xfrm>
            <a:off x="-153384" y="169603"/>
            <a:ext cx="7983941" cy="11908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solidFill>
                  <a:schemeClr val="bg1"/>
                </a:solidFill>
                <a:latin typeface="iCiel Mijas" panose="02000506000000020004" pitchFamily="50" charset="0"/>
                <a:ea typeface="+mj-ea"/>
                <a:cs typeface="+mj-cs"/>
              </a:rPr>
              <a:t>1. Thông tin và thu nhận thông tin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3826AE83-6A60-F5E2-078E-F72CCDB2D974}"/>
              </a:ext>
            </a:extLst>
          </p:cNvPr>
          <p:cNvSpPr txBox="1"/>
          <p:nvPr/>
        </p:nvSpPr>
        <p:spPr>
          <a:xfrm>
            <a:off x="915643" y="1532593"/>
            <a:ext cx="2372219" cy="1310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12037"/>
              </a:lnSpc>
              <a:spcBef>
                <a:spcPct val="0"/>
              </a:spcBef>
            </a:pPr>
            <a:r>
              <a:rPr lang="vi-VN" sz="5400" dirty="0">
                <a:solidFill>
                  <a:srgbClr val="FFC000"/>
                </a:solidFill>
                <a:latin typeface="A3.BoosterNextFYBlackRegular-Sa" panose="02000A03000000020004" pitchFamily="2" charset="0"/>
              </a:rPr>
              <a:t>Ví dụ</a:t>
            </a:r>
            <a:endParaRPr lang="en-US" sz="5400" dirty="0">
              <a:solidFill>
                <a:srgbClr val="FFC000"/>
              </a:solidFill>
              <a:latin typeface="A3.BoosterNextFYBlackRegular-Sa" panose="02000A03000000020004" pitchFamily="2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FF2EB60C-C3AB-B9B7-7D06-6B8D4DA9D1EA}"/>
              </a:ext>
            </a:extLst>
          </p:cNvPr>
          <p:cNvSpPr txBox="1"/>
          <p:nvPr/>
        </p:nvSpPr>
        <p:spPr>
          <a:xfrm>
            <a:off x="1382771" y="3337684"/>
            <a:ext cx="9123626" cy="13542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vi-VN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 đọc sách biết được ở Nam Cực rất lạnh</a:t>
            </a:r>
            <a:endParaRPr lang="en-US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26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FED6D074-A5E9-4040-9A92-7CD5F68AC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n abstract genetic concept">
            <a:extLst>
              <a:ext uri="{FF2B5EF4-FFF2-40B4-BE49-F238E27FC236}">
                <a16:creationId xmlns:a16="http://schemas.microsoft.com/office/drawing/2014/main" id="{BA02CEB1-F54A-D93A-12A9-435D0683CF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24459" b="1929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364144C-8BB1-450F-812B-D7D09A795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2000" cy="6858000"/>
          </a:xfrm>
          <a:prstGeom prst="rect">
            <a:avLst/>
          </a:prstGeom>
          <a:solidFill>
            <a:schemeClr val="bg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6365F125-23C1-70AC-C400-B2ACBA41CD06}"/>
              </a:ext>
            </a:extLst>
          </p:cNvPr>
          <p:cNvSpPr txBox="1"/>
          <p:nvPr/>
        </p:nvSpPr>
        <p:spPr>
          <a:xfrm>
            <a:off x="292903" y="160614"/>
            <a:ext cx="8162959" cy="6000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40"/>
              </a:lnSpc>
              <a:spcBef>
                <a:spcPct val="0"/>
              </a:spcBef>
            </a:pPr>
            <a:r>
              <a:rPr lang="vi-VN" sz="3200" b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Thông </a:t>
            </a:r>
            <a:r>
              <a:rPr lang="vi-VN" sz="32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 và thu nhận </a:t>
            </a:r>
            <a:r>
              <a:rPr lang="vi-VN" sz="3200" b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thông tin</a:t>
            </a:r>
            <a:endParaRPr lang="en-US" sz="32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0124E5E6-E6A6-6D1F-2870-3E80DA9BFD69}"/>
              </a:ext>
            </a:extLst>
          </p:cNvPr>
          <p:cNvSpPr txBox="1"/>
          <p:nvPr/>
        </p:nvSpPr>
        <p:spPr>
          <a:xfrm>
            <a:off x="600545" y="904733"/>
            <a:ext cx="11455097" cy="57275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4350" indent="-514350">
              <a:lnSpc>
                <a:spcPts val="5040"/>
              </a:lnSpc>
              <a:spcBef>
                <a:spcPct val="0"/>
              </a:spcBef>
              <a:buAutoNum type="alphaLcPeriod"/>
            </a:pPr>
            <a:r>
              <a:rPr lang="vi-VN" sz="2800" b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Thông tin là gì?</a:t>
            </a:r>
            <a:endParaRPr lang="en-US" sz="2800" b="1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lnSpc>
                <a:spcPts val="5040"/>
              </a:lnSpc>
              <a:spcBef>
                <a:spcPct val="0"/>
              </a:spcBef>
              <a:buFontTx/>
              <a:buChar char="-"/>
            </a:pPr>
            <a:r>
              <a:rPr lang="en-US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Thông tin là những gì mang lại sự hiểu biết về thế giới xung quanh và chính bản thân mình</a:t>
            </a:r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vi-VN" sz="2800" b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b. Con người thu nhận thông tin như thế nào?</a:t>
            </a:r>
            <a:endParaRPr lang="en-US" sz="2800" b="1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 người thu nhận thông tin: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</a:t>
            </a:r>
            <a:r>
              <a:rPr lang="vi-VN" sz="280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Trực tiếp </a:t>
            </a: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bằng năm giác quan.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</a:t>
            </a:r>
            <a:r>
              <a:rPr lang="vi-VN" sz="2800" i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Gián tiếp </a:t>
            </a: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 vật mang tin.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Vật mang tin: là vật, phương tiện mang lại cho con người thông tin dưới dạng chữ và số, dạng hình ảnh, dạng âm thanh</a:t>
            </a:r>
            <a:endParaRPr lang="en-US" sz="2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8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FED6D074-A5E9-4040-9A92-7CD5F68AC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n abstract genetic concept">
            <a:extLst>
              <a:ext uri="{FF2B5EF4-FFF2-40B4-BE49-F238E27FC236}">
                <a16:creationId xmlns:a16="http://schemas.microsoft.com/office/drawing/2014/main" id="{BA02CEB1-F54A-D93A-12A9-435D0683CF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24459" b="1929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364144C-8BB1-450F-812B-D7D09A795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2000" cy="6858000"/>
          </a:xfrm>
          <a:prstGeom prst="rect">
            <a:avLst/>
          </a:prstGeom>
          <a:solidFill>
            <a:schemeClr val="bg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6365F125-23C1-70AC-C400-B2ACBA41CD06}"/>
              </a:ext>
            </a:extLst>
          </p:cNvPr>
          <p:cNvSpPr txBox="1"/>
          <p:nvPr/>
        </p:nvSpPr>
        <p:spPr>
          <a:xfrm>
            <a:off x="292903" y="160614"/>
            <a:ext cx="8162959" cy="6000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40"/>
              </a:lnSpc>
              <a:spcBef>
                <a:spcPct val="0"/>
              </a:spcBef>
            </a:pPr>
            <a:r>
              <a:rPr lang="vi-VN" sz="3200" b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Xử lí thông tin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0124E5E6-E6A6-6D1F-2870-3E80DA9BFD69}"/>
              </a:ext>
            </a:extLst>
          </p:cNvPr>
          <p:cNvSpPr txBox="1"/>
          <p:nvPr/>
        </p:nvSpPr>
        <p:spPr>
          <a:xfrm>
            <a:off x="368451" y="1538257"/>
            <a:ext cx="11455097" cy="3779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lnSpc>
                <a:spcPts val="5040"/>
              </a:lnSpc>
              <a:spcBef>
                <a:spcPct val="0"/>
              </a:spcBef>
              <a:buFontTx/>
              <a:buChar char="-"/>
            </a:pP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Xử lí thông tin là thông tin vừa thu được, kết hợp với hiểu biết đã có từ trước để rút ra thông tin mới, hữu ích.</a:t>
            </a:r>
          </a:p>
          <a:p>
            <a:pPr marL="457200" indent="-457200">
              <a:lnSpc>
                <a:spcPts val="5040"/>
              </a:lnSpc>
              <a:spcBef>
                <a:spcPct val="0"/>
              </a:spcBef>
              <a:buFontTx/>
              <a:buChar char="-"/>
            </a:pP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Bộ não con người thực hiện thu nhận thông tin, xử lí thông tin và ra quyết định.</a:t>
            </a:r>
          </a:p>
          <a:p>
            <a:pPr marL="457200" indent="-457200">
              <a:lnSpc>
                <a:spcPts val="5040"/>
              </a:lnSpc>
              <a:spcBef>
                <a:spcPct val="0"/>
              </a:spcBef>
              <a:buFontTx/>
              <a:buChar char="-"/>
            </a:pPr>
            <a:r>
              <a:rPr lang="vi-VN" sz="2800" b="1" u="sng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Lưu ý:</a:t>
            </a:r>
            <a:r>
              <a:rPr lang="vi-VN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Thông tin đầu ra sẽ khác nhau tùy thuộc vào sự hiểu biết và cách xử lí thông tin của mỗi người.</a:t>
            </a:r>
          </a:p>
        </p:txBody>
      </p:sp>
    </p:spTree>
    <p:extLst>
      <p:ext uri="{BB962C8B-B14F-4D97-AF65-F5344CB8AC3E}">
        <p14:creationId xmlns:p14="http://schemas.microsoft.com/office/powerpoint/2010/main" val="330233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Marrakesh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A84C02-4F09-40FE-82F3-79312BC08B2E}" vid="{8CF0B9B1-669A-4898-A12F-E87E9FA76E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</TotalTime>
  <Words>263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A3.BoosterNextFYBlackRegular-Sa</vt:lpstr>
      <vt:lpstr>Arial</vt:lpstr>
      <vt:lpstr>Calibri</vt:lpstr>
      <vt:lpstr>Calibri Light</vt:lpstr>
      <vt:lpstr>Goudy Old Style</vt:lpstr>
      <vt:lpstr>iCiel Mijas</vt:lpstr>
      <vt:lpstr>Open Sans</vt:lpstr>
      <vt:lpstr>MarrakeshVTI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Hồng Ngọc</dc:creator>
  <cp:lastModifiedBy>Hồng Ngọc</cp:lastModifiedBy>
  <cp:revision>1</cp:revision>
  <dcterms:created xsi:type="dcterms:W3CDTF">2022-11-25T10:52:15Z</dcterms:created>
  <dcterms:modified xsi:type="dcterms:W3CDTF">2022-11-25T11:08:07Z</dcterms:modified>
</cp:coreProperties>
</file>